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jpeg" ContentType="image/jpeg"/>
  <Override PartName="/ppt/media/image2.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3.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Go to website</a:t>
            </a:r>
          </a:p>
          <a:p>
            <a:pPr/>
          </a:p>
          <a:p>
            <a:pPr/>
            <a:r>
              <a:t>There are versions you can download to your machine or you can get started really quickly using the website.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Click on block - will go off screen and you can drag it back on but it will keep trying</a:t>
            </a:r>
          </a:p>
          <a:p>
            <a:pPr/>
            <a:r>
              <a:t>to escape!!!</a:t>
            </a:r>
          </a:p>
          <a:p>
            <a:pPr/>
          </a:p>
          <a:p>
            <a:pPr/>
            <a:r>
              <a:t>Lets try to correct that. Go to motion blocks and use if on edge, bounce.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Now it's upside down!</a:t>
            </a:r>
          </a:p>
          <a:p>
            <a:pPr/>
          </a:p>
          <a:p>
            <a:pPr/>
            <a:r>
              <a:t>Look at bottom of page and right click on cat sprite.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Go to info on sprite and change rotation symbol to left right.</a:t>
            </a:r>
          </a:p>
          <a:p>
            <a:pPr/>
          </a:p>
          <a:p>
            <a:pPr/>
            <a:r>
              <a:t>Now that it's behaving like we want let's try and make it more realistic. For a cartoon cat.</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Our cat is showing a </a:t>
            </a:r>
            <a:r>
              <a:rPr b="1"/>
              <a:t>single costume</a:t>
            </a:r>
            <a:r>
              <a:t> at the moment. We can simulate animation by switching between two different costumes with a small delay in between each change.</a:t>
            </a:r>
          </a:p>
          <a:p>
            <a:pPr/>
          </a:p>
          <a:p>
            <a:pPr/>
            <a:r>
              <a:t>Switch to **</a:t>
            </a:r>
            <a:r>
              <a:rPr b="1"/>
              <a:t>Looks</a:t>
            </a:r>
            <a:r>
              <a:t>** and drag on a **</a:t>
            </a:r>
            <a:r>
              <a:rPr b="1"/>
              <a:t>costume</a:t>
            </a:r>
            <a:r>
              <a:t>** block.</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Use **</a:t>
            </a:r>
            <a:r>
              <a:rPr b="1"/>
              <a:t>Next Costume</a:t>
            </a:r>
            <a:r>
              <a:t>** and remove other blocks. This cycles through the available costumes.</a:t>
            </a:r>
          </a:p>
          <a:p>
            <a:pPr/>
          </a:p>
          <a:p>
            <a:pPr/>
            <a:r>
              <a:t>Looks better?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Clicking on the blocks to get the cat to do something is all very well but it's not what we want to see in the finished game. We want the cat to start running as soon as the game starts.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Switch to **Events** and drag on a **When Start** and plug it into the top of the list of blocks.</a:t>
            </a:r>
          </a:p>
          <a:p>
            <a:pPr/>
          </a:p>
          <a:p>
            <a:pPr/>
            <a:r>
              <a:t>We can make the game start when we click the green flag by adding an event to kick the process off. That way we don’t have to keep clicking on the blocks.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Now we've got the mouse moving, let's try making it more like a proper (if really bad) game.</a:t>
            </a:r>
          </a:p>
          <a:p>
            <a:pPr/>
          </a:p>
          <a:p>
            <a:pPr/>
            <a:r>
              <a:t>Let's try keeping the mouse moving and if the cat catches up with you, it scores a point!</a:t>
            </a:r>
          </a:p>
          <a:p>
            <a:pPr/>
          </a:p>
          <a:p>
            <a:pPr/>
            <a:r>
              <a:t>Add **point towards mouse pointer** at end of blocks.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So now the cat, follows you around the screen.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How does it catch you? We need to **test** where mouse pointer and cat are and do something if they are in the same place.</a:t>
            </a:r>
          </a:p>
          <a:p>
            <a:pPr/>
          </a:p>
          <a:p>
            <a:pPr/>
            <a:r>
              <a:t>In **sensing**, there is a **touching** block. Drag the touching block onto our program. Notice it's a different shape and doesn't seem to fit with anything else. We need somewhere for it to go. Luckily there is somewhere for it to go. That is an if block. **If** s live in the **control** area.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The left hand side is where your program will run. The middle is set of **building blocks** you can use to</a:t>
            </a:r>
          </a:p>
          <a:p>
            <a:pPr/>
            <a:r>
              <a:t>build the program (Scripts). Right hand side is where you drag the blocks and wire them up.</a:t>
            </a:r>
          </a:p>
          <a:p>
            <a:pPr/>
          </a:p>
          <a:p>
            <a:pPr/>
            <a:r>
              <a:t>Note the </a:t>
            </a:r>
            <a:r>
              <a:rPr b="1"/>
              <a:t>Start</a:t>
            </a:r>
            <a:r>
              <a:t> and </a:t>
            </a:r>
            <a:r>
              <a:rPr b="1"/>
              <a:t>Stop</a:t>
            </a:r>
            <a:r>
              <a:t> buttons at the top.</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Add If block (from control) and slot in the touching. Hinting that it will do something inside it when the sprite is touching mouse pointer? But what?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Make Variable from data. Score for this sprite only.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Initialise at beginning before the game starts. If touching, change score by 1.</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Cat catches us really quickly once it’s already got to the mouse. How about if we change it so that the cat resets to a random position and starts again?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Now, what about if we get to a big value?</a:t>
            </a:r>
          </a:p>
          <a:p>
            <a:pPr/>
          </a:p>
          <a:p>
            <a:pPr/>
            <a:r>
              <a:t>Let's put in a check to say we will end the game when we get to 50? If operators</a:t>
            </a:r>
          </a:p>
          <a:p>
            <a:pPr/>
            <a:r>
              <a:t>comparison. Add MaxScore variable. Set it to 50 at start. If Score &gt; MaxScore then end.</a:t>
            </a:r>
          </a:p>
          <a:p>
            <a:pPr/>
            <a:r>
              <a:t>Stop this script.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I'm tired of the scratch cat, so let's pick a new one from the library.</a:t>
            </a:r>
          </a:p>
          <a:p>
            <a:pPr/>
            <a:r>
              <a:t>Delete the cat and select the new sprite.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Second worst game in the world, based on an internet meme.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Before we </a:t>
            </a:r>
            <a:r>
              <a:rPr b="1"/>
              <a:t>leave</a:t>
            </a:r>
            <a:r>
              <a:t> scratch, I'd like to share with you another one of my </a:t>
            </a:r>
            <a:r>
              <a:rPr b="1"/>
              <a:t>awful</a:t>
            </a:r>
            <a:r>
              <a:t> games.</a:t>
            </a:r>
          </a:p>
          <a:p>
            <a:pPr/>
          </a:p>
          <a:p>
            <a:pPr/>
            <a:r>
              <a:t>This is a more complete game, I wrote a game with my oldest son a long time ago, based on an internet meme. Robot Finds Kitten which is available for x-box and playstation and lots of other platforms. The game uses terrible graphics and background colours by design and is meant to be among the most pointless available. You can play the game and look at the structure of the game here:</a:t>
            </a:r>
          </a:p>
          <a:p>
            <a:pPr/>
          </a:p>
          <a:p>
            <a:pPr/>
            <a:r>
              <a:t>I didn’t invent this game but I did write the scratch version of it.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One of the best things about scratch is that it all projects on the site have two modes. One to run the game, but you can look at the internals (not something you can ordinarily do) and copy the project and adapt it yourself. Scratch is setup to support community and sharing.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Raspberry Pi website has lots of good scratch material that is </a:t>
            </a:r>
            <a:r>
              <a:rPr b="1"/>
              <a:t>not</a:t>
            </a:r>
            <a:r>
              <a:t> RP specific.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I feel quite proud that I have managed to devise the **worst game in the history** of computer games and because I am so proud, I would like to share it with you and have you build it with 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I want to write a game where the scratch cat plays with the mouse (puns!). The cat scores points for catching the mouse and if it scores enough points, the game is over. Pretty exiting huh?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From the **Movement** tab, drag a **move** block across to the right hand side and click on it with your mouse.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You should see the cat </a:t>
            </a:r>
            <a:r>
              <a:rPr b="1"/>
              <a:t>move a little bit</a:t>
            </a:r>
            <a:r>
              <a:t> from it’s </a:t>
            </a:r>
            <a:r>
              <a:rPr b="1"/>
              <a:t>current</a:t>
            </a:r>
            <a:r>
              <a:t> position when you click on it and the </a:t>
            </a:r>
            <a:r>
              <a:rPr b="1"/>
              <a:t>block lights up</a:t>
            </a:r>
            <a:r>
              <a:t>. </a:t>
            </a:r>
          </a:p>
          <a:p>
            <a:pPr/>
          </a:p>
          <a:p>
            <a:pPr/>
            <a:r>
              <a:t>Experiment with </a:t>
            </a:r>
            <a:r>
              <a:rPr b="1"/>
              <a:t>changing the value</a:t>
            </a:r>
            <a:r>
              <a:t> in the box. What happens?</a:t>
            </a:r>
          </a:p>
          <a:p>
            <a:pPr/>
            <a:r>
              <a:t>What happens when you enter a </a:t>
            </a:r>
            <a:r>
              <a:rPr b="1"/>
              <a:t>negative</a:t>
            </a:r>
            <a:r>
              <a:t> value? Is that what you thought it would do?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Switch to the </a:t>
            </a:r>
            <a:r>
              <a:rPr b="1"/>
              <a:t>Control</a:t>
            </a:r>
            <a:r>
              <a:t> section and drag a </a:t>
            </a:r>
            <a:r>
              <a:rPr b="1"/>
              <a:t>repeat</a:t>
            </a:r>
            <a:r>
              <a:t> block.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Slide move into the repeat block, notice how </a:t>
            </a:r>
            <a:r>
              <a:rPr b="1"/>
              <a:t>blocks light up</a:t>
            </a:r>
            <a:r>
              <a:t> as you move them together. Click on the assembled blocks. What happens? Change the repeat value.</a:t>
            </a:r>
          </a:p>
          <a:p>
            <a:pPr/>
          </a:p>
          <a:p>
            <a:pPr/>
            <a:r>
              <a:t>The repeat block </a:t>
            </a:r>
            <a:r>
              <a:rPr b="1"/>
              <a:t>surrounds</a:t>
            </a:r>
            <a:r>
              <a:t> the other block, implying that whenever that runs, the things inside it will run.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Let's make it walk all the way across the screen. </a:t>
            </a:r>
          </a:p>
          <a:p>
            <a:pPr/>
          </a:p>
          <a:p>
            <a:pPr/>
            <a:r>
              <a:rPr b="1"/>
              <a:t>Pull</a:t>
            </a:r>
            <a:r>
              <a:t> movement block </a:t>
            </a:r>
            <a:r>
              <a:rPr b="1"/>
              <a:t>out</a:t>
            </a:r>
            <a:r>
              <a:t> and </a:t>
            </a:r>
            <a:r>
              <a:rPr b="1"/>
              <a:t>drag repeat block out</a:t>
            </a:r>
            <a:r>
              <a:t>. Drag on the forever loop and push two pieces together.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scratch.mit.edu" TargetMode="Externa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jpe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cratched.gse.harvard.edu/guide/download.html"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scratch-cat.png" descr="scratch-cat.png"/>
          <p:cNvPicPr>
            <a:picLocks noChangeAspect="1"/>
          </p:cNvPicPr>
          <p:nvPr/>
        </p:nvPicPr>
        <p:blipFill>
          <a:blip r:embed="rId2">
            <a:alphaModFix amt="50000"/>
            <a:extLst/>
          </a:blip>
          <a:stretch>
            <a:fillRect/>
          </a:stretch>
        </p:blipFill>
        <p:spPr>
          <a:xfrm>
            <a:off x="5803597" y="1203778"/>
            <a:ext cx="7048501" cy="7810501"/>
          </a:xfrm>
          <a:prstGeom prst="rect">
            <a:avLst/>
          </a:prstGeom>
          <a:ln w="12700">
            <a:miter lim="400000"/>
          </a:ln>
        </p:spPr>
      </p:pic>
      <p:sp>
        <p:nvSpPr>
          <p:cNvPr id="120" name="Scratch"/>
          <p:cNvSpPr txBox="1"/>
          <p:nvPr>
            <p:ph type="ctrTitle"/>
          </p:nvPr>
        </p:nvSpPr>
        <p:spPr>
          <a:xfrm>
            <a:off x="-1207105" y="-64710"/>
            <a:ext cx="10464801" cy="3302001"/>
          </a:xfrm>
          <a:prstGeom prst="rect">
            <a:avLst/>
          </a:prstGeom>
        </p:spPr>
        <p:txBody>
          <a:bodyPr/>
          <a:lstStyle>
            <a:lvl1pPr>
              <a:defRPr sz="15000">
                <a:solidFill>
                  <a:srgbClr val="FF0063"/>
                </a:solidFill>
                <a:latin typeface="Yanone Kaffeesatz"/>
                <a:ea typeface="Yanone Kaffeesatz"/>
                <a:cs typeface="Yanone Kaffeesatz"/>
                <a:sym typeface="Yanone Kaffeesatz"/>
              </a:defRPr>
            </a:lvl1pPr>
          </a:lstStyle>
          <a:p>
            <a:pPr/>
            <a:r>
              <a:t>Scratch</a:t>
            </a:r>
          </a:p>
        </p:txBody>
      </p:sp>
      <p:sp>
        <p:nvSpPr>
          <p:cNvPr id="121" name="Visual Programming…"/>
          <p:cNvSpPr txBox="1"/>
          <p:nvPr/>
        </p:nvSpPr>
        <p:spPr>
          <a:xfrm>
            <a:off x="1855424" y="3184676"/>
            <a:ext cx="4339743"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5E5E5E"/>
                </a:solidFill>
              </a:defRPr>
            </a:pPr>
            <a:r>
              <a:t>Visual Programming</a:t>
            </a:r>
          </a:p>
          <a:p>
            <a:pPr>
              <a:defRPr>
                <a:solidFill>
                  <a:srgbClr val="5E5E5E"/>
                </a:solidFill>
              </a:defRPr>
            </a:pPr>
            <a:r>
              <a:t>with Cats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0" name="tourist-cat-departure3.png" descr="tourist-cat-departure3.png"/>
          <p:cNvPicPr>
            <a:picLocks noChangeAspect="1"/>
          </p:cNvPicPr>
          <p:nvPr/>
        </p:nvPicPr>
        <p:blipFill>
          <a:blip r:embed="rId2">
            <a:extLst/>
          </a:blip>
          <a:stretch>
            <a:fillRect/>
          </a:stretch>
        </p:blipFill>
        <p:spPr>
          <a:xfrm>
            <a:off x="899941" y="808773"/>
            <a:ext cx="11204918" cy="813605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 name="tourist-cat-code.png" descr="tourist-cat-code.png"/>
          <p:cNvPicPr>
            <a:picLocks noChangeAspect="1"/>
          </p:cNvPicPr>
          <p:nvPr/>
        </p:nvPicPr>
        <p:blipFill>
          <a:blip r:embed="rId2">
            <a:extLst/>
          </a:blip>
          <a:stretch>
            <a:fillRect/>
          </a:stretch>
        </p:blipFill>
        <p:spPr>
          <a:xfrm>
            <a:off x="1112448" y="-7624"/>
            <a:ext cx="10779904" cy="1388742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4" name="tourist-cat-arrival.png" descr="tourist-cat-arrival.png"/>
          <p:cNvPicPr>
            <a:picLocks noChangeAspect="1"/>
          </p:cNvPicPr>
          <p:nvPr/>
        </p:nvPicPr>
        <p:blipFill>
          <a:blip r:embed="rId2">
            <a:extLst/>
          </a:blip>
          <a:stretch>
            <a:fillRect/>
          </a:stretch>
        </p:blipFill>
        <p:spPr>
          <a:xfrm>
            <a:off x="3281748" y="1200872"/>
            <a:ext cx="6441304" cy="735185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6" name="tourist-cat-code.png" descr="tourist-cat-code.png"/>
          <p:cNvPicPr>
            <a:picLocks noChangeAspect="1"/>
          </p:cNvPicPr>
          <p:nvPr/>
        </p:nvPicPr>
        <p:blipFill>
          <a:blip r:embed="rId2">
            <a:extLst/>
          </a:blip>
          <a:stretch>
            <a:fillRect/>
          </a:stretch>
        </p:blipFill>
        <p:spPr>
          <a:xfrm>
            <a:off x="1112448" y="-7624"/>
            <a:ext cx="10779904" cy="1388742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8" name="tourist-cat-code.png" descr="tourist-cat-code.png"/>
          <p:cNvPicPr>
            <a:picLocks noChangeAspect="1"/>
          </p:cNvPicPr>
          <p:nvPr/>
        </p:nvPicPr>
        <p:blipFill>
          <a:blip r:embed="rId2">
            <a:alphaModFix amt="49978"/>
            <a:extLst/>
          </a:blip>
          <a:stretch>
            <a:fillRect/>
          </a:stretch>
        </p:blipFill>
        <p:spPr>
          <a:xfrm>
            <a:off x="1112448" y="-7624"/>
            <a:ext cx="10779904" cy="13887429"/>
          </a:xfrm>
          <a:prstGeom prst="rect">
            <a:avLst/>
          </a:prstGeom>
          <a:ln w="12700">
            <a:miter lim="400000"/>
          </a:ln>
        </p:spPr>
      </p:pic>
      <p:sp>
        <p:nvSpPr>
          <p:cNvPr id="149" name="Improvements?"/>
          <p:cNvSpPr txBox="1"/>
          <p:nvPr>
            <p:ph type="title"/>
          </p:nvPr>
        </p:nvSpPr>
        <p:spPr>
          <a:xfrm>
            <a:off x="952500" y="3797300"/>
            <a:ext cx="11099800" cy="2159000"/>
          </a:xfrm>
          <a:prstGeom prst="rect">
            <a:avLst/>
          </a:prstGeom>
        </p:spPr>
        <p:txBody>
          <a:bodyPr/>
          <a:lstStyle/>
          <a:p>
            <a:pPr/>
            <a:r>
              <a:t>Improvements?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1" name="tourist-cat-code.png" descr="tourist-cat-code.png"/>
          <p:cNvPicPr>
            <a:picLocks noChangeAspect="1"/>
          </p:cNvPicPr>
          <p:nvPr/>
        </p:nvPicPr>
        <p:blipFill>
          <a:blip r:embed="rId2">
            <a:alphaModFix amt="48003"/>
            <a:extLst/>
          </a:blip>
          <a:stretch>
            <a:fillRect/>
          </a:stretch>
        </p:blipFill>
        <p:spPr>
          <a:xfrm>
            <a:off x="-1232680" y="-167519"/>
            <a:ext cx="10779904" cy="13887429"/>
          </a:xfrm>
          <a:prstGeom prst="rect">
            <a:avLst/>
          </a:prstGeom>
          <a:ln w="12700">
            <a:miter lim="400000"/>
          </a:ln>
        </p:spPr>
      </p:pic>
      <p:pic>
        <p:nvPicPr>
          <p:cNvPr id="152" name="tourist-cat-alternative.png" descr="tourist-cat-alternative.png"/>
          <p:cNvPicPr>
            <a:picLocks noChangeAspect="1"/>
          </p:cNvPicPr>
          <p:nvPr/>
        </p:nvPicPr>
        <p:blipFill>
          <a:blip r:embed="rId3">
            <a:extLst/>
          </a:blip>
          <a:stretch>
            <a:fillRect/>
          </a:stretch>
        </p:blipFill>
        <p:spPr>
          <a:xfrm>
            <a:off x="5154143" y="-6493"/>
            <a:ext cx="9039019" cy="859402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4" name="tourist-cat-alternative.png" descr="tourist-cat-alternative.png"/>
          <p:cNvPicPr>
            <a:picLocks noChangeAspect="1"/>
          </p:cNvPicPr>
          <p:nvPr/>
        </p:nvPicPr>
        <p:blipFill>
          <a:blip r:embed="rId2">
            <a:alphaModFix amt="49768"/>
            <a:extLst/>
          </a:blip>
          <a:stretch>
            <a:fillRect/>
          </a:stretch>
        </p:blipFill>
        <p:spPr>
          <a:xfrm>
            <a:off x="-655379" y="579789"/>
            <a:ext cx="9039020" cy="8594022"/>
          </a:xfrm>
          <a:prstGeom prst="rect">
            <a:avLst/>
          </a:prstGeom>
          <a:ln w="12700">
            <a:miter lim="400000"/>
          </a:ln>
        </p:spPr>
      </p:pic>
      <p:pic>
        <p:nvPicPr>
          <p:cNvPr id="155" name="tourist-cat-alternative2.png" descr="tourist-cat-alternative2.png"/>
          <p:cNvPicPr>
            <a:picLocks noChangeAspect="1"/>
          </p:cNvPicPr>
          <p:nvPr/>
        </p:nvPicPr>
        <p:blipFill>
          <a:blip r:embed="rId3">
            <a:extLst/>
          </a:blip>
          <a:stretch>
            <a:fillRect/>
          </a:stretch>
        </p:blipFill>
        <p:spPr>
          <a:xfrm>
            <a:off x="5053036" y="702867"/>
            <a:ext cx="9294531" cy="834786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Can we make it…"/>
          <p:cNvSpPr txBox="1"/>
          <p:nvPr>
            <p:ph type="title"/>
          </p:nvPr>
        </p:nvSpPr>
        <p:spPr>
          <a:xfrm>
            <a:off x="952500" y="3797300"/>
            <a:ext cx="11099800" cy="2159000"/>
          </a:xfrm>
          <a:prstGeom prst="rect">
            <a:avLst/>
          </a:prstGeom>
        </p:spPr>
        <p:txBody>
          <a:bodyPr/>
          <a:lstStyle/>
          <a:p>
            <a:pPr defTabSz="490727">
              <a:defRPr sz="6719"/>
            </a:pPr>
            <a:r>
              <a:t>Can we make it </a:t>
            </a:r>
          </a:p>
          <a:p>
            <a:pPr defTabSz="490727">
              <a:defRPr sz="6719"/>
            </a:pPr>
            <a:r>
              <a:rPr i="1">
                <a:latin typeface="Helvetica"/>
                <a:ea typeface="Helvetica"/>
                <a:cs typeface="Helvetica"/>
                <a:sym typeface="Helvetica"/>
              </a:rPr>
              <a:t>even better</a:t>
            </a:r>
            <a:r>
              <a: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9" name="tourist-cat-alternative2.png" descr="tourist-cat-alternative2.png"/>
          <p:cNvPicPr>
            <a:picLocks noChangeAspect="1"/>
          </p:cNvPicPr>
          <p:nvPr/>
        </p:nvPicPr>
        <p:blipFill>
          <a:blip r:embed="rId2">
            <a:alphaModFix amt="50471"/>
            <a:extLst/>
          </a:blip>
          <a:stretch>
            <a:fillRect/>
          </a:stretch>
        </p:blipFill>
        <p:spPr>
          <a:xfrm>
            <a:off x="-516643" y="702867"/>
            <a:ext cx="9294532" cy="8347866"/>
          </a:xfrm>
          <a:prstGeom prst="rect">
            <a:avLst/>
          </a:prstGeom>
          <a:ln w="12700">
            <a:miter lim="400000"/>
          </a:ln>
        </p:spPr>
      </p:pic>
      <p:pic>
        <p:nvPicPr>
          <p:cNvPr id="160" name="tourist-cat-alternative3.png" descr="tourist-cat-alternative3.png"/>
          <p:cNvPicPr>
            <a:picLocks noChangeAspect="1"/>
          </p:cNvPicPr>
          <p:nvPr/>
        </p:nvPicPr>
        <p:blipFill>
          <a:blip r:embed="rId3">
            <a:extLst/>
          </a:blip>
          <a:stretch>
            <a:fillRect/>
          </a:stretch>
        </p:blipFill>
        <p:spPr>
          <a:xfrm>
            <a:off x="6055401" y="702867"/>
            <a:ext cx="8998716" cy="834786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Your Turn…"/>
          <p:cNvSpPr txBox="1"/>
          <p:nvPr>
            <p:ph type="title"/>
          </p:nvPr>
        </p:nvSpPr>
        <p:spPr>
          <a:xfrm>
            <a:off x="952500" y="3797300"/>
            <a:ext cx="11099800" cy="2159000"/>
          </a:xfrm>
          <a:prstGeom prst="rect">
            <a:avLst/>
          </a:prstGeom>
        </p:spPr>
        <p:txBody>
          <a:bodyPr/>
          <a:lstStyle>
            <a:lvl1pPr defTabSz="438150">
              <a:defRPr sz="13500">
                <a:solidFill>
                  <a:srgbClr val="FF0063"/>
                </a:solidFill>
                <a:latin typeface="Yanone Kaffeesatz"/>
                <a:ea typeface="Yanone Kaffeesatz"/>
                <a:cs typeface="Yanone Kaffeesatz"/>
                <a:sym typeface="Yanone Kaffeesatz"/>
              </a:defRPr>
            </a:lvl1pPr>
          </a:lstStyle>
          <a:p>
            <a:pPr/>
            <a:r>
              <a:t>Your Turn…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Tourist Cat"/>
          <p:cNvSpPr txBox="1"/>
          <p:nvPr>
            <p:ph type="title"/>
          </p:nvPr>
        </p:nvSpPr>
        <p:spPr>
          <a:xfrm>
            <a:off x="952500" y="3797300"/>
            <a:ext cx="11099800" cy="2159000"/>
          </a:xfrm>
          <a:prstGeom prst="rect">
            <a:avLst/>
          </a:prstGeom>
        </p:spPr>
        <p:txBody>
          <a:bodyPr/>
          <a:lstStyle>
            <a:lvl1pPr defTabSz="438150">
              <a:defRPr sz="13500">
                <a:solidFill>
                  <a:srgbClr val="FF0063"/>
                </a:solidFill>
                <a:latin typeface="Yanone Kaffeesatz"/>
                <a:ea typeface="Yanone Kaffeesatz"/>
                <a:cs typeface="Yanone Kaffeesatz"/>
                <a:sym typeface="Yanone Kaffeesatz"/>
              </a:defRPr>
            </a:lvl1pPr>
          </a:lstStyle>
          <a:p>
            <a:pPr/>
            <a:r>
              <a:t>Tourist Cat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http://scratch.mit.edu"/>
          <p:cNvSpPr txBox="1"/>
          <p:nvPr>
            <p:ph type="title"/>
          </p:nvPr>
        </p:nvSpPr>
        <p:spPr>
          <a:xfrm>
            <a:off x="952500" y="3797300"/>
            <a:ext cx="11099800" cy="2159000"/>
          </a:xfrm>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http://scratch.mit.edu</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8" name="scratch-create-link.png" descr="scratch-create-link.png"/>
          <p:cNvPicPr>
            <a:picLocks noChangeAspect="1"/>
          </p:cNvPicPr>
          <p:nvPr/>
        </p:nvPicPr>
        <p:blipFill>
          <a:blip r:embed="rId2">
            <a:extLst/>
          </a:blip>
          <a:stretch>
            <a:fillRect/>
          </a:stretch>
        </p:blipFill>
        <p:spPr>
          <a:xfrm>
            <a:off x="683520" y="1109506"/>
            <a:ext cx="11637760" cy="753458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 name="scratch-blank-environment.png" descr="scratch-blank-environment.png"/>
          <p:cNvPicPr>
            <a:picLocks noChangeAspect="1"/>
          </p:cNvPicPr>
          <p:nvPr/>
        </p:nvPicPr>
        <p:blipFill>
          <a:blip r:embed="rId3">
            <a:extLst/>
          </a:blip>
          <a:stretch>
            <a:fillRect/>
          </a:stretch>
        </p:blipFill>
        <p:spPr>
          <a:xfrm>
            <a:off x="774128" y="1242566"/>
            <a:ext cx="11456544" cy="649264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A Bold Claim…"/>
          <p:cNvSpPr txBox="1"/>
          <p:nvPr>
            <p:ph type="title"/>
          </p:nvPr>
        </p:nvSpPr>
        <p:spPr>
          <a:xfrm>
            <a:off x="952500" y="3797300"/>
            <a:ext cx="11099800" cy="2159000"/>
          </a:xfrm>
          <a:prstGeom prst="rect">
            <a:avLst/>
          </a:prstGeom>
        </p:spPr>
        <p:txBody>
          <a:bodyPr/>
          <a:lstStyle/>
          <a:p>
            <a:pPr/>
            <a:r>
              <a:t>A Bold </a:t>
            </a:r>
            <a:r>
              <a:rPr b="1">
                <a:latin typeface="Helvetica"/>
                <a:ea typeface="Helvetica"/>
                <a:cs typeface="Helvetica"/>
                <a:sym typeface="Helvetica"/>
              </a:rPr>
              <a:t>Claim</a:t>
            </a:r>
            <a: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The Pitch"/>
          <p:cNvSpPr txBox="1"/>
          <p:nvPr>
            <p:ph type="title"/>
          </p:nvPr>
        </p:nvSpPr>
        <p:spPr>
          <a:prstGeom prst="rect">
            <a:avLst/>
          </a:prstGeom>
        </p:spPr>
        <p:txBody>
          <a:bodyPr/>
          <a:lstStyle/>
          <a:p>
            <a:pPr/>
            <a:r>
              <a:t>The Pitch</a:t>
            </a:r>
          </a:p>
        </p:txBody>
      </p:sp>
      <p:sp>
        <p:nvSpPr>
          <p:cNvPr id="179" name="I want to write a game where the scratch cat:…"/>
          <p:cNvSpPr txBox="1"/>
          <p:nvPr>
            <p:ph type="body" idx="1"/>
          </p:nvPr>
        </p:nvSpPr>
        <p:spPr>
          <a:prstGeom prst="rect">
            <a:avLst/>
          </a:prstGeom>
        </p:spPr>
        <p:txBody>
          <a:bodyPr/>
          <a:lstStyle/>
          <a:p>
            <a:pPr marL="0" indent="0" defTabSz="457200">
              <a:spcBef>
                <a:spcPts val="0"/>
              </a:spcBef>
              <a:buSzTx/>
              <a:buNone/>
              <a:defRPr sz="4000">
                <a:latin typeface="Helvetica"/>
                <a:ea typeface="Helvetica"/>
                <a:cs typeface="Helvetica"/>
                <a:sym typeface="Helvetica"/>
              </a:defRPr>
            </a:pPr>
            <a:r>
              <a:t>I want to write a game where the scratch cat:</a:t>
            </a:r>
          </a:p>
          <a:p>
            <a:pPr marL="0" indent="0" defTabSz="457200">
              <a:spcBef>
                <a:spcPts val="0"/>
              </a:spcBef>
              <a:buSzTx/>
              <a:buNone/>
              <a:defRPr sz="4000">
                <a:latin typeface="Helvetica"/>
                <a:ea typeface="Helvetica"/>
                <a:cs typeface="Helvetica"/>
                <a:sym typeface="Helvetica"/>
              </a:defRPr>
            </a:pPr>
          </a:p>
          <a:p>
            <a:pPr marL="0" indent="0" defTabSz="457200">
              <a:spcBef>
                <a:spcPts val="0"/>
              </a:spcBef>
              <a:buSzTx/>
              <a:buNone/>
              <a:defRPr sz="4000">
                <a:latin typeface="Helvetica"/>
                <a:ea typeface="Helvetica"/>
                <a:cs typeface="Helvetica"/>
                <a:sym typeface="Helvetica"/>
              </a:defRPr>
            </a:pPr>
            <a:r>
              <a:t>1. moves on it’s own in a realistic way</a:t>
            </a:r>
          </a:p>
          <a:p>
            <a:pPr marL="0" indent="0" defTabSz="457200">
              <a:spcBef>
                <a:spcPts val="0"/>
              </a:spcBef>
              <a:buSzTx/>
              <a:buNone/>
              <a:defRPr sz="4000">
                <a:latin typeface="Helvetica"/>
                <a:ea typeface="Helvetica"/>
                <a:cs typeface="Helvetica"/>
                <a:sym typeface="Helvetica"/>
              </a:defRPr>
            </a:pPr>
            <a:r>
              <a:t>2. follows the mouse </a:t>
            </a:r>
          </a:p>
          <a:p>
            <a:pPr marL="0" indent="0" defTabSz="457200">
              <a:spcBef>
                <a:spcPts val="0"/>
              </a:spcBef>
              <a:buSzTx/>
              <a:buNone/>
              <a:defRPr sz="4000">
                <a:latin typeface="Helvetica"/>
                <a:ea typeface="Helvetica"/>
                <a:cs typeface="Helvetica"/>
                <a:sym typeface="Helvetica"/>
              </a:defRPr>
            </a:pPr>
            <a:r>
              <a:t>3. tries to catch the mouse </a:t>
            </a:r>
          </a:p>
          <a:p>
            <a:pPr marL="0" indent="0" defTabSz="457200">
              <a:spcBef>
                <a:spcPts val="0"/>
              </a:spcBef>
              <a:buSzTx/>
              <a:buNone/>
              <a:defRPr sz="4000">
                <a:latin typeface="Helvetica"/>
                <a:ea typeface="Helvetica"/>
                <a:cs typeface="Helvetica"/>
                <a:sym typeface="Helvetica"/>
              </a:defRPr>
            </a:pPr>
            <a:r>
              <a:t>4. scores points for catching the mouse</a:t>
            </a:r>
          </a:p>
          <a:p>
            <a:pPr marL="0" indent="0" defTabSz="457200">
              <a:spcBef>
                <a:spcPts val="0"/>
              </a:spcBef>
              <a:buSzTx/>
              <a:buNone/>
              <a:defRPr sz="4000">
                <a:latin typeface="Helvetica"/>
                <a:ea typeface="Helvetica"/>
                <a:cs typeface="Helvetica"/>
                <a:sym typeface="Helvetica"/>
              </a:defRPr>
            </a:pPr>
            <a:r>
              <a:t>5. if it scores enough points, the game is over</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Let’s make…"/>
          <p:cNvSpPr txBox="1"/>
          <p:nvPr>
            <p:ph type="title"/>
          </p:nvPr>
        </p:nvSpPr>
        <p:spPr>
          <a:xfrm>
            <a:off x="775713" y="2706832"/>
            <a:ext cx="11453374" cy="4339936"/>
          </a:xfrm>
          <a:prstGeom prst="rect">
            <a:avLst/>
          </a:prstGeom>
        </p:spPr>
        <p:txBody>
          <a:bodyPr/>
          <a:lstStyle/>
          <a:p>
            <a:pPr/>
            <a:r>
              <a:t>Let’s make </a:t>
            </a:r>
          </a:p>
          <a:p>
            <a:pPr/>
            <a:r>
              <a:t>a game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Move the cat…"/>
          <p:cNvSpPr txBox="1"/>
          <p:nvPr>
            <p:ph type="title"/>
          </p:nvPr>
        </p:nvSpPr>
        <p:spPr>
          <a:xfrm>
            <a:off x="952500" y="3797300"/>
            <a:ext cx="11099800" cy="2159000"/>
          </a:xfrm>
          <a:prstGeom prst="rect">
            <a:avLst/>
          </a:prstGeom>
        </p:spPr>
        <p:txBody>
          <a:bodyPr/>
          <a:lstStyle/>
          <a:p>
            <a:pPr defTabSz="490727">
              <a:defRPr sz="6719"/>
            </a:pPr>
            <a:r>
              <a:t>Move the cat </a:t>
            </a:r>
          </a:p>
          <a:p>
            <a:pPr defTabSz="490727">
              <a:defRPr sz="6719"/>
            </a:pPr>
            <a:r>
              <a:t>a tiny bit…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9" name="drag-move.png" descr="drag-move.png"/>
          <p:cNvPicPr>
            <a:picLocks noChangeAspect="1"/>
          </p:cNvPicPr>
          <p:nvPr/>
        </p:nvPicPr>
        <p:blipFill>
          <a:blip r:embed="rId3">
            <a:extLst/>
          </a:blip>
          <a:stretch>
            <a:fillRect/>
          </a:stretch>
        </p:blipFill>
        <p:spPr>
          <a:xfrm>
            <a:off x="1150803" y="903998"/>
            <a:ext cx="10703194" cy="794560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More Movings?"/>
          <p:cNvSpPr txBox="1"/>
          <p:nvPr>
            <p:ph type="title"/>
          </p:nvPr>
        </p:nvSpPr>
        <p:spPr>
          <a:xfrm>
            <a:off x="952500" y="3797300"/>
            <a:ext cx="11099800" cy="2159000"/>
          </a:xfrm>
          <a:prstGeom prst="rect">
            <a:avLst/>
          </a:prstGeom>
        </p:spPr>
        <p:txBody>
          <a:bodyPr/>
          <a:lstStyle/>
          <a:p>
            <a:pPr/>
            <a:r>
              <a:t>More Movings?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drag-repeat.png" descr="drag-repeat.png"/>
          <p:cNvPicPr>
            <a:picLocks noChangeAspect="1"/>
          </p:cNvPicPr>
          <p:nvPr/>
        </p:nvPicPr>
        <p:blipFill>
          <a:blip r:embed="rId3">
            <a:extLst/>
          </a:blip>
          <a:stretch>
            <a:fillRect/>
          </a:stretch>
        </p:blipFill>
        <p:spPr>
          <a:xfrm>
            <a:off x="1203118" y="952808"/>
            <a:ext cx="10598564" cy="784798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Remember our Tourist?"/>
          <p:cNvSpPr txBox="1"/>
          <p:nvPr>
            <p:ph type="title"/>
          </p:nvPr>
        </p:nvSpPr>
        <p:spPr>
          <a:prstGeom prst="rect">
            <a:avLst/>
          </a:prstGeom>
        </p:spPr>
        <p:txBody>
          <a:bodyPr/>
          <a:lstStyle/>
          <a:p>
            <a:pPr/>
            <a:r>
              <a:t>Remember our Tourist?</a:t>
            </a:r>
          </a:p>
        </p:txBody>
      </p:sp>
      <p:pic>
        <p:nvPicPr>
          <p:cNvPr id="126" name="tourist-cat-sprites.png" descr="tourist-cat-sprites.png"/>
          <p:cNvPicPr>
            <a:picLocks noChangeAspect="1"/>
          </p:cNvPicPr>
          <p:nvPr/>
        </p:nvPicPr>
        <p:blipFill>
          <a:blip r:embed="rId2">
            <a:extLst/>
          </a:blip>
          <a:stretch>
            <a:fillRect/>
          </a:stretch>
        </p:blipFill>
        <p:spPr>
          <a:xfrm>
            <a:off x="1041706" y="4089400"/>
            <a:ext cx="10921388" cy="332740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All the way across…"/>
          <p:cNvSpPr txBox="1"/>
          <p:nvPr>
            <p:ph type="title"/>
          </p:nvPr>
        </p:nvSpPr>
        <p:spPr>
          <a:xfrm>
            <a:off x="825007" y="3127858"/>
            <a:ext cx="11354786" cy="3497884"/>
          </a:xfrm>
          <a:prstGeom prst="rect">
            <a:avLst/>
          </a:prstGeom>
        </p:spPr>
        <p:txBody>
          <a:bodyPr/>
          <a:lstStyle/>
          <a:p>
            <a:pPr/>
            <a:r>
              <a:t>All the way across </a:t>
            </a:r>
          </a:p>
          <a:p>
            <a:pPr/>
            <a:r>
              <a:t>the screen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 name="drag-forever.png" descr="drag-forever.png"/>
          <p:cNvPicPr>
            <a:picLocks noChangeAspect="1"/>
          </p:cNvPicPr>
          <p:nvPr/>
        </p:nvPicPr>
        <p:blipFill>
          <a:blip r:embed="rId3">
            <a:extLst/>
          </a:blip>
          <a:stretch>
            <a:fillRect/>
          </a:stretch>
        </p:blipFill>
        <p:spPr>
          <a:xfrm>
            <a:off x="892668" y="955064"/>
            <a:ext cx="11219464" cy="784347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Continuous…"/>
          <p:cNvSpPr txBox="1"/>
          <p:nvPr>
            <p:ph type="title"/>
          </p:nvPr>
        </p:nvSpPr>
        <p:spPr>
          <a:xfrm>
            <a:off x="878199" y="3049917"/>
            <a:ext cx="11248401" cy="3653766"/>
          </a:xfrm>
          <a:prstGeom prst="rect">
            <a:avLst/>
          </a:prstGeom>
        </p:spPr>
        <p:txBody>
          <a:bodyPr/>
          <a:lstStyle/>
          <a:p>
            <a:pPr/>
            <a:r>
              <a:t>Continuous </a:t>
            </a:r>
          </a:p>
          <a:p>
            <a:pPr/>
            <a:r>
              <a:t>Movement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1" name="if-on-edge.png" descr="if-on-edge.png"/>
          <p:cNvPicPr>
            <a:picLocks noChangeAspect="1"/>
          </p:cNvPicPr>
          <p:nvPr/>
        </p:nvPicPr>
        <p:blipFill>
          <a:blip r:embed="rId2">
            <a:extLst/>
          </a:blip>
          <a:stretch>
            <a:fillRect/>
          </a:stretch>
        </p:blipFill>
        <p:spPr>
          <a:xfrm>
            <a:off x="1230494" y="838999"/>
            <a:ext cx="10543812" cy="807560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Our first BUG!"/>
          <p:cNvSpPr txBox="1"/>
          <p:nvPr>
            <p:ph type="title"/>
          </p:nvPr>
        </p:nvSpPr>
        <p:spPr>
          <a:xfrm>
            <a:off x="952500" y="3797300"/>
            <a:ext cx="11099800" cy="2159000"/>
          </a:xfrm>
          <a:prstGeom prst="rect">
            <a:avLst/>
          </a:prstGeom>
        </p:spPr>
        <p:txBody>
          <a:bodyPr/>
          <a:lstStyle/>
          <a:p>
            <a:pPr/>
            <a:r>
              <a:t>Our first BUG!</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7" name="sprite-info-menu.png" descr="sprite-info-menu.png"/>
          <p:cNvPicPr>
            <a:picLocks noChangeAspect="1"/>
          </p:cNvPicPr>
          <p:nvPr/>
        </p:nvPicPr>
        <p:blipFill>
          <a:blip r:embed="rId2">
            <a:extLst/>
          </a:blip>
          <a:stretch>
            <a:fillRect/>
          </a:stretch>
        </p:blipFill>
        <p:spPr>
          <a:xfrm>
            <a:off x="677301" y="1088699"/>
            <a:ext cx="11650198" cy="757620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9" name="sprite-info.png" descr="sprite-info.png"/>
          <p:cNvPicPr>
            <a:picLocks noChangeAspect="1"/>
          </p:cNvPicPr>
          <p:nvPr/>
        </p:nvPicPr>
        <p:blipFill>
          <a:blip r:embed="rId3">
            <a:extLst/>
          </a:blip>
          <a:stretch>
            <a:fillRect/>
          </a:stretch>
        </p:blipFill>
        <p:spPr>
          <a:xfrm>
            <a:off x="733538" y="1160662"/>
            <a:ext cx="11537724" cy="743227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Animation"/>
          <p:cNvSpPr txBox="1"/>
          <p:nvPr>
            <p:ph type="title"/>
          </p:nvPr>
        </p:nvSpPr>
        <p:spPr>
          <a:xfrm>
            <a:off x="746327" y="3339994"/>
            <a:ext cx="11512146" cy="3073612"/>
          </a:xfrm>
          <a:prstGeom prst="rect">
            <a:avLst/>
          </a:prstGeom>
        </p:spPr>
        <p:txBody>
          <a:bodyPr/>
          <a:lstStyle/>
          <a:p>
            <a:pPr/>
            <a:r>
              <a:t>Animation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Repeat…"/>
          <p:cNvSpPr txBox="1"/>
          <p:nvPr>
            <p:ph type="body" idx="1"/>
          </p:nvPr>
        </p:nvSpPr>
        <p:spPr>
          <a:xfrm>
            <a:off x="952500" y="1733550"/>
            <a:ext cx="11099800" cy="6286500"/>
          </a:xfrm>
          <a:prstGeom prst="rect">
            <a:avLst/>
          </a:prstGeom>
        </p:spPr>
        <p:txBody>
          <a:bodyPr/>
          <a:lstStyle/>
          <a:p>
            <a:pPr lvl="2" marL="457200" indent="0" defTabSz="457200">
              <a:spcBef>
                <a:spcPts val="0"/>
              </a:spcBef>
              <a:buSzTx/>
              <a:buNone/>
              <a:tabLst>
                <a:tab pos="139700" algn="l"/>
                <a:tab pos="457200" algn="l"/>
              </a:tabLst>
              <a:defRPr sz="4500">
                <a:latin typeface="Helvetica"/>
                <a:ea typeface="Helvetica"/>
                <a:cs typeface="Helvetica"/>
                <a:sym typeface="Helvetica"/>
              </a:defRPr>
            </a:pPr>
            <a:r>
              <a:t>Repeat</a:t>
            </a:r>
          </a:p>
          <a:p>
            <a:pPr lvl="2" marL="457200" indent="0" defTabSz="457200">
              <a:spcBef>
                <a:spcPts val="0"/>
              </a:spcBef>
              <a:buSzTx/>
              <a:buNone/>
              <a:tabLst>
                <a:tab pos="139700" algn="l"/>
                <a:tab pos="457200" algn="l"/>
              </a:tabLst>
              <a:defRPr sz="4500">
                <a:latin typeface="Helvetica"/>
                <a:ea typeface="Helvetica"/>
                <a:cs typeface="Helvetica"/>
                <a:sym typeface="Helvetica"/>
              </a:defRPr>
            </a:pPr>
            <a:r>
              <a:t>  Switch to Costume 1</a:t>
            </a:r>
          </a:p>
          <a:p>
            <a:pPr marL="457200" indent="-457200" defTabSz="457200">
              <a:spcBef>
                <a:spcPts val="0"/>
              </a:spcBef>
              <a:buSzTx/>
              <a:buNone/>
              <a:tabLst>
                <a:tab pos="139700" algn="l"/>
                <a:tab pos="457200" algn="l"/>
              </a:tabLst>
              <a:defRPr sz="4500">
                <a:latin typeface="Helvetica"/>
                <a:ea typeface="Helvetica"/>
                <a:cs typeface="Helvetica"/>
                <a:sym typeface="Helvetica"/>
              </a:defRPr>
            </a:pPr>
            <a:r>
              <a:t>	    Move 10</a:t>
            </a:r>
          </a:p>
          <a:p>
            <a:pPr marL="457200" indent="-457200" defTabSz="457200">
              <a:spcBef>
                <a:spcPts val="0"/>
              </a:spcBef>
              <a:buSzTx/>
              <a:buNone/>
              <a:tabLst>
                <a:tab pos="139700" algn="l"/>
                <a:tab pos="457200" algn="l"/>
              </a:tabLst>
              <a:defRPr sz="4500">
                <a:latin typeface="Helvetica"/>
                <a:ea typeface="Helvetica"/>
                <a:cs typeface="Helvetica"/>
                <a:sym typeface="Helvetica"/>
              </a:defRPr>
            </a:pPr>
            <a:r>
              <a:t>	    Wait 0.25</a:t>
            </a:r>
          </a:p>
          <a:p>
            <a:pPr marL="457200" indent="-457200" defTabSz="457200">
              <a:spcBef>
                <a:spcPts val="0"/>
              </a:spcBef>
              <a:buSzTx/>
              <a:buNone/>
              <a:tabLst>
                <a:tab pos="139700" algn="l"/>
                <a:tab pos="457200" algn="l"/>
              </a:tabLst>
              <a:defRPr sz="4500">
                <a:latin typeface="Helvetica"/>
                <a:ea typeface="Helvetica"/>
                <a:cs typeface="Helvetica"/>
                <a:sym typeface="Helvetica"/>
              </a:defRPr>
            </a:pPr>
            <a:r>
              <a:t>	    Switch to Costume 2</a:t>
            </a:r>
          </a:p>
          <a:p>
            <a:pPr marL="457200" indent="-457200" defTabSz="457200">
              <a:spcBef>
                <a:spcPts val="0"/>
              </a:spcBef>
              <a:buSzTx/>
              <a:buNone/>
              <a:tabLst>
                <a:tab pos="139700" algn="l"/>
                <a:tab pos="457200" algn="l"/>
              </a:tabLst>
              <a:defRPr sz="4500">
                <a:latin typeface="Helvetica"/>
                <a:ea typeface="Helvetica"/>
                <a:cs typeface="Helvetica"/>
                <a:sym typeface="Helvetica"/>
              </a:defRPr>
            </a:pPr>
            <a:r>
              <a:t>	    Move 10</a:t>
            </a:r>
          </a:p>
          <a:p>
            <a:pPr marL="457200" indent="-457200" defTabSz="457200">
              <a:spcBef>
                <a:spcPts val="0"/>
              </a:spcBef>
              <a:buSzTx/>
              <a:buNone/>
              <a:tabLst>
                <a:tab pos="139700" algn="l"/>
                <a:tab pos="457200" algn="l"/>
              </a:tabLst>
              <a:defRPr sz="4500">
                <a:latin typeface="Helvetica"/>
                <a:ea typeface="Helvetica"/>
                <a:cs typeface="Helvetica"/>
                <a:sym typeface="Helvetica"/>
              </a:defRPr>
            </a:pPr>
            <a:r>
              <a:t>	    Wait 0.25</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A Better Way?"/>
          <p:cNvSpPr txBox="1"/>
          <p:nvPr>
            <p:ph type="title"/>
          </p:nvPr>
        </p:nvSpPr>
        <p:spPr>
          <a:xfrm>
            <a:off x="952500" y="3797300"/>
            <a:ext cx="11099800" cy="2159000"/>
          </a:xfrm>
          <a:prstGeom prst="rect">
            <a:avLst/>
          </a:prstGeom>
        </p:spPr>
        <p:txBody>
          <a:bodyPr/>
          <a:lstStyle/>
          <a:p>
            <a:pPr/>
            <a:r>
              <a:t>A Better Way?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What does this…"/>
          <p:cNvSpPr txBox="1"/>
          <p:nvPr>
            <p:ph type="title"/>
          </p:nvPr>
        </p:nvSpPr>
        <p:spPr>
          <a:xfrm>
            <a:off x="877028" y="2979659"/>
            <a:ext cx="11250744" cy="3794282"/>
          </a:xfrm>
          <a:prstGeom prst="rect">
            <a:avLst/>
          </a:prstGeom>
        </p:spPr>
        <p:txBody>
          <a:bodyPr/>
          <a:lstStyle/>
          <a:p>
            <a:pPr/>
            <a:r>
              <a:t>What does this </a:t>
            </a:r>
          </a:p>
          <a:p>
            <a:pPr/>
            <a:r>
              <a:t>program … do?</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3" name="looks-costume.png" descr="looks-costume.png"/>
          <p:cNvPicPr>
            <a:picLocks noChangeAspect="1"/>
          </p:cNvPicPr>
          <p:nvPr/>
        </p:nvPicPr>
        <p:blipFill>
          <a:blip r:embed="rId2">
            <a:extLst/>
          </a:blip>
          <a:stretch>
            <a:fillRect/>
          </a:stretch>
        </p:blipFill>
        <p:spPr>
          <a:xfrm>
            <a:off x="1197066" y="611025"/>
            <a:ext cx="10610668" cy="853155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Game Events"/>
          <p:cNvSpPr txBox="1"/>
          <p:nvPr>
            <p:ph type="title"/>
          </p:nvPr>
        </p:nvSpPr>
        <p:spPr>
          <a:xfrm>
            <a:off x="952500" y="3797300"/>
            <a:ext cx="11099800" cy="2159000"/>
          </a:xfrm>
          <a:prstGeom prst="rect">
            <a:avLst/>
          </a:prstGeom>
        </p:spPr>
        <p:txBody>
          <a:bodyPr/>
          <a:lstStyle/>
          <a:p>
            <a:pPr/>
            <a:r>
              <a:t>Game Events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9" name="when-start.png" descr="when-start.png"/>
          <p:cNvPicPr>
            <a:picLocks noChangeAspect="1"/>
          </p:cNvPicPr>
          <p:nvPr/>
        </p:nvPicPr>
        <p:blipFill>
          <a:blip r:embed="rId3">
            <a:extLst/>
          </a:blip>
          <a:stretch>
            <a:fillRect/>
          </a:stretch>
        </p:blipFill>
        <p:spPr>
          <a:xfrm>
            <a:off x="711248" y="504154"/>
            <a:ext cx="11582304" cy="874529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Following the Mouse"/>
          <p:cNvSpPr txBox="1"/>
          <p:nvPr/>
        </p:nvSpPr>
        <p:spPr>
          <a:xfrm>
            <a:off x="952500" y="37973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8000"/>
            </a:lvl1pPr>
          </a:lstStyle>
          <a:p>
            <a:pPr/>
            <a:r>
              <a:t>Following the Mouse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7" name="point-to-mouse.png" descr="point-to-mouse.png"/>
          <p:cNvPicPr>
            <a:picLocks noChangeAspect="1"/>
          </p:cNvPicPr>
          <p:nvPr/>
        </p:nvPicPr>
        <p:blipFill>
          <a:blip r:embed="rId3">
            <a:extLst/>
          </a:blip>
          <a:stretch>
            <a:fillRect/>
          </a:stretch>
        </p:blipFill>
        <p:spPr>
          <a:xfrm>
            <a:off x="1448434" y="440541"/>
            <a:ext cx="10107932" cy="887251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Here’s the Catch"/>
          <p:cNvSpPr txBox="1"/>
          <p:nvPr>
            <p:ph type="title"/>
          </p:nvPr>
        </p:nvSpPr>
        <p:spPr>
          <a:xfrm>
            <a:off x="952500" y="3797300"/>
            <a:ext cx="11099800" cy="2159000"/>
          </a:xfrm>
          <a:prstGeom prst="rect">
            <a:avLst/>
          </a:prstGeom>
        </p:spPr>
        <p:txBody>
          <a:bodyPr/>
          <a:lstStyle/>
          <a:p>
            <a:pPr/>
            <a:r>
              <a:t>Here’s the Catch</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5" name="if-then-touching.png" descr="if-then-touching.png"/>
          <p:cNvPicPr>
            <a:picLocks noChangeAspect="1"/>
          </p:cNvPicPr>
          <p:nvPr/>
        </p:nvPicPr>
        <p:blipFill>
          <a:blip r:embed="rId3">
            <a:extLst/>
          </a:blip>
          <a:stretch>
            <a:fillRect/>
          </a:stretch>
        </p:blipFill>
        <p:spPr>
          <a:xfrm>
            <a:off x="752549" y="868729"/>
            <a:ext cx="11499702" cy="8016142"/>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Keeping Score"/>
          <p:cNvSpPr txBox="1"/>
          <p:nvPr>
            <p:ph type="title"/>
          </p:nvPr>
        </p:nvSpPr>
        <p:spPr>
          <a:xfrm>
            <a:off x="952500" y="3797300"/>
            <a:ext cx="11099800" cy="2159000"/>
          </a:xfrm>
          <a:prstGeom prst="rect">
            <a:avLst/>
          </a:prstGeom>
        </p:spPr>
        <p:txBody>
          <a:bodyPr/>
          <a:lstStyle/>
          <a:p>
            <a:pPr/>
            <a:r>
              <a:t>Keeping Score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3" name="new-variable.png" descr="new-variable.png"/>
          <p:cNvPicPr>
            <a:picLocks noChangeAspect="1"/>
          </p:cNvPicPr>
          <p:nvPr/>
        </p:nvPicPr>
        <p:blipFill>
          <a:blip r:embed="rId2">
            <a:extLst/>
          </a:blip>
          <a:stretch>
            <a:fillRect/>
          </a:stretch>
        </p:blipFill>
        <p:spPr>
          <a:xfrm>
            <a:off x="1179258" y="593483"/>
            <a:ext cx="10646284" cy="856663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5" name="keeping-score.png" descr="keeping-score.png"/>
          <p:cNvPicPr>
            <a:picLocks noChangeAspect="1"/>
          </p:cNvPicPr>
          <p:nvPr/>
        </p:nvPicPr>
        <p:blipFill>
          <a:blip r:embed="rId3">
            <a:extLst/>
          </a:blip>
          <a:stretch>
            <a:fillRect/>
          </a:stretch>
        </p:blipFill>
        <p:spPr>
          <a:xfrm>
            <a:off x="2129287" y="722987"/>
            <a:ext cx="8746226" cy="830762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tourist-cat-code.png" descr="tourist-cat-code.png"/>
          <p:cNvPicPr>
            <a:picLocks noChangeAspect="1"/>
          </p:cNvPicPr>
          <p:nvPr/>
        </p:nvPicPr>
        <p:blipFill>
          <a:blip r:embed="rId2">
            <a:extLst/>
          </a:blip>
          <a:stretch>
            <a:fillRect/>
          </a:stretch>
        </p:blipFill>
        <p:spPr>
          <a:xfrm>
            <a:off x="1112448" y="-7624"/>
            <a:ext cx="10779904" cy="13887429"/>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Making it fairer"/>
          <p:cNvSpPr txBox="1"/>
          <p:nvPr>
            <p:ph type="title"/>
          </p:nvPr>
        </p:nvSpPr>
        <p:spPr>
          <a:xfrm>
            <a:off x="952500" y="3797300"/>
            <a:ext cx="11099800" cy="2159000"/>
          </a:xfrm>
          <a:prstGeom prst="rect">
            <a:avLst/>
          </a:prstGeom>
        </p:spPr>
        <p:txBody>
          <a:bodyPr/>
          <a:lstStyle/>
          <a:p>
            <a:pPr/>
            <a:r>
              <a:t>Making it fairer</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3" name="random-position.png" descr="random-position.png"/>
          <p:cNvPicPr>
            <a:picLocks noChangeAspect="1"/>
          </p:cNvPicPr>
          <p:nvPr/>
        </p:nvPicPr>
        <p:blipFill>
          <a:blip r:embed="rId2">
            <a:extLst/>
          </a:blip>
          <a:stretch>
            <a:fillRect/>
          </a:stretch>
        </p:blipFill>
        <p:spPr>
          <a:xfrm>
            <a:off x="2631268" y="743622"/>
            <a:ext cx="7742264" cy="8266356"/>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Finishing"/>
          <p:cNvSpPr txBox="1"/>
          <p:nvPr>
            <p:ph type="title"/>
          </p:nvPr>
        </p:nvSpPr>
        <p:spPr>
          <a:xfrm>
            <a:off x="952500" y="3797300"/>
            <a:ext cx="11099800" cy="2159000"/>
          </a:xfrm>
          <a:prstGeom prst="rect">
            <a:avLst/>
          </a:prstGeom>
        </p:spPr>
        <p:txBody>
          <a:bodyPr/>
          <a:lstStyle/>
          <a:p>
            <a:pPr/>
            <a:r>
              <a:t>Finishing</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End Criteria"/>
          <p:cNvSpPr txBox="1"/>
          <p:nvPr>
            <p:ph type="title"/>
          </p:nvPr>
        </p:nvSpPr>
        <p:spPr>
          <a:prstGeom prst="rect">
            <a:avLst/>
          </a:prstGeom>
        </p:spPr>
        <p:txBody>
          <a:bodyPr/>
          <a:lstStyle/>
          <a:p>
            <a:pPr/>
            <a:r>
              <a:t>End Criteria</a:t>
            </a:r>
          </a:p>
        </p:txBody>
      </p:sp>
      <p:sp>
        <p:nvSpPr>
          <p:cNvPr id="278" name="New “Max Score” Variable…"/>
          <p:cNvSpPr txBox="1"/>
          <p:nvPr>
            <p:ph type="body" idx="1"/>
          </p:nvPr>
        </p:nvSpPr>
        <p:spPr>
          <a:prstGeom prst="rect">
            <a:avLst/>
          </a:prstGeom>
        </p:spPr>
        <p:txBody>
          <a:bodyPr/>
          <a:lstStyle/>
          <a:p>
            <a:pPr/>
            <a:r>
              <a:t>New “Max Score” Variable</a:t>
            </a:r>
          </a:p>
          <a:p>
            <a:pPr/>
            <a:r>
              <a:t>Set it at start</a:t>
            </a:r>
          </a:p>
          <a:p>
            <a:pPr/>
            <a:r>
              <a:t>If…</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2" name="finished-game.png" descr="finished-game.png"/>
          <p:cNvPicPr>
            <a:picLocks noChangeAspect="1"/>
          </p:cNvPicPr>
          <p:nvPr/>
        </p:nvPicPr>
        <p:blipFill>
          <a:blip r:embed="rId2">
            <a:extLst/>
          </a:blip>
          <a:stretch>
            <a:fillRect/>
          </a:stretch>
        </p:blipFill>
        <p:spPr>
          <a:xfrm>
            <a:off x="2481305" y="685800"/>
            <a:ext cx="8042190" cy="838200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Did you spot…"/>
          <p:cNvSpPr txBox="1"/>
          <p:nvPr>
            <p:ph type="title"/>
          </p:nvPr>
        </p:nvSpPr>
        <p:spPr>
          <a:xfrm>
            <a:off x="952500" y="3797300"/>
            <a:ext cx="11099800" cy="2159000"/>
          </a:xfrm>
          <a:prstGeom prst="rect">
            <a:avLst/>
          </a:prstGeom>
        </p:spPr>
        <p:txBody>
          <a:bodyPr/>
          <a:lstStyle/>
          <a:p>
            <a:pPr defTabSz="490727">
              <a:defRPr sz="6719"/>
            </a:pPr>
            <a:r>
              <a:t>Did you spot </a:t>
            </a:r>
          </a:p>
          <a:p>
            <a:pPr defTabSz="490727">
              <a:defRPr sz="6719"/>
            </a:pPr>
            <a:r>
              <a:t>the </a:t>
            </a:r>
            <a:r>
              <a:rPr>
                <a:solidFill>
                  <a:srgbClr val="FF0063"/>
                </a:solidFill>
              </a:rPr>
              <a:t>mistake</a:t>
            </a:r>
            <a:r>
              <a: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How can we make this game better (or worse)?"/>
          <p:cNvSpPr txBox="1"/>
          <p:nvPr>
            <p:ph type="title"/>
          </p:nvPr>
        </p:nvSpPr>
        <p:spPr>
          <a:xfrm>
            <a:off x="952500" y="3797300"/>
            <a:ext cx="11099800" cy="2159000"/>
          </a:xfrm>
          <a:prstGeom prst="rect">
            <a:avLst/>
          </a:prstGeom>
        </p:spPr>
        <p:txBody>
          <a:bodyPr/>
          <a:lstStyle>
            <a:lvl1pPr defTabSz="490727">
              <a:defRPr sz="6719"/>
            </a:lvl1pPr>
          </a:lstStyle>
          <a:p>
            <a:pPr/>
            <a:r>
              <a:t>How can we make this game better (or worse)?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Next week?"/>
          <p:cNvSpPr txBox="1"/>
          <p:nvPr>
            <p:ph type="title"/>
          </p:nvPr>
        </p:nvSpPr>
        <p:spPr>
          <a:prstGeom prst="rect">
            <a:avLst/>
          </a:prstGeom>
        </p:spPr>
        <p:txBody>
          <a:bodyPr/>
          <a:lstStyle/>
          <a:p>
            <a:pPr/>
            <a:r>
              <a:t>Next week?</a:t>
            </a:r>
          </a:p>
        </p:txBody>
      </p:sp>
      <p:sp>
        <p:nvSpPr>
          <p:cNvPr id="289" name="Body"/>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Pong!"/>
          <p:cNvSpPr txBox="1"/>
          <p:nvPr>
            <p:ph type="title"/>
          </p:nvPr>
        </p:nvSpPr>
        <p:spPr>
          <a:prstGeom prst="rect">
            <a:avLst/>
          </a:prstGeom>
        </p:spPr>
        <p:txBody>
          <a:bodyPr/>
          <a:lstStyle/>
          <a:p>
            <a:pPr/>
            <a:r>
              <a:t>Pong!</a:t>
            </a:r>
          </a:p>
        </p:txBody>
      </p:sp>
      <p:sp>
        <p:nvSpPr>
          <p:cNvPr id="292" name="Let’s make a single player pong game…"/>
          <p:cNvSpPr txBox="1"/>
          <p:nvPr>
            <p:ph type="body" idx="1"/>
          </p:nvPr>
        </p:nvSpPr>
        <p:spPr>
          <a:prstGeom prst="rect">
            <a:avLst/>
          </a:prstGeom>
        </p:spPr>
        <p:txBody>
          <a:bodyPr/>
          <a:lstStyle/>
          <a:p>
            <a:pPr marL="395604" indent="-395604" defTabSz="519937">
              <a:spcBef>
                <a:spcPts val="3700"/>
              </a:spcBef>
              <a:defRPr sz="4895"/>
            </a:pPr>
            <a:r>
              <a:t>Let’s make a single player pong game</a:t>
            </a:r>
          </a:p>
          <a:p>
            <a:pPr marL="395604" indent="-395604" defTabSz="519937">
              <a:spcBef>
                <a:spcPts val="3700"/>
              </a:spcBef>
              <a:defRPr sz="4895"/>
            </a:pPr>
            <a:r>
              <a:t>Bouncing Ball</a:t>
            </a:r>
          </a:p>
          <a:p>
            <a:pPr marL="395604" indent="-395604" defTabSz="519937">
              <a:spcBef>
                <a:spcPts val="3700"/>
              </a:spcBef>
              <a:defRPr sz="4895"/>
            </a:pPr>
            <a:r>
              <a:t>Left-Right Paddle</a:t>
            </a:r>
          </a:p>
          <a:p>
            <a:pPr marL="395604" indent="-395604" defTabSz="519937">
              <a:spcBef>
                <a:spcPts val="3700"/>
              </a:spcBef>
              <a:defRPr sz="4895"/>
            </a:pPr>
            <a:r>
              <a:t>Score</a:t>
            </a:r>
          </a:p>
          <a:p>
            <a:pPr marL="395604" indent="-395604" defTabSz="519937">
              <a:spcBef>
                <a:spcPts val="3700"/>
              </a:spcBef>
              <a:defRPr sz="4895"/>
            </a:pPr>
            <a:r>
              <a:t>Finish</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What steps do we need?"/>
          <p:cNvSpPr txBox="1"/>
          <p:nvPr>
            <p:ph type="title"/>
          </p:nvPr>
        </p:nvSpPr>
        <p:spPr>
          <a:xfrm>
            <a:off x="952500" y="2059589"/>
            <a:ext cx="11099800" cy="2159001"/>
          </a:xfrm>
          <a:prstGeom prst="rect">
            <a:avLst/>
          </a:prstGeom>
        </p:spPr>
        <p:txBody>
          <a:bodyPr/>
          <a:lstStyle>
            <a:lvl1pPr defTabSz="566674">
              <a:defRPr sz="7760"/>
            </a:lvl1pPr>
          </a:lstStyle>
          <a:p>
            <a:pPr/>
            <a:r>
              <a:t>What steps do we need?</a:t>
            </a:r>
          </a:p>
        </p:txBody>
      </p:sp>
      <p:pic>
        <p:nvPicPr>
          <p:cNvPr id="295" name="steps2.jpg" descr="steps2.jpg"/>
          <p:cNvPicPr>
            <a:picLocks noChangeAspect="1"/>
          </p:cNvPicPr>
          <p:nvPr/>
        </p:nvPicPr>
        <p:blipFill>
          <a:blip r:embed="rId2">
            <a:extLst/>
          </a:blip>
          <a:stretch>
            <a:fillRect/>
          </a:stretch>
        </p:blipFill>
        <p:spPr>
          <a:xfrm>
            <a:off x="-235545" y="3996023"/>
            <a:ext cx="13475890" cy="579677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2" name="tourist-cat-departure.png" descr="tourist-cat-departure.png"/>
          <p:cNvPicPr>
            <a:picLocks noChangeAspect="1"/>
          </p:cNvPicPr>
          <p:nvPr/>
        </p:nvPicPr>
        <p:blipFill>
          <a:blip r:embed="rId2">
            <a:extLst/>
          </a:blip>
          <a:srcRect l="0" t="2652" r="0" b="0"/>
          <a:stretch>
            <a:fillRect/>
          </a:stretch>
        </p:blipFill>
        <p:spPr>
          <a:xfrm>
            <a:off x="1498225" y="2064629"/>
            <a:ext cx="10008350" cy="5781862"/>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7" name="steps.jpg" descr="steps.jpg"/>
          <p:cNvPicPr>
            <a:picLocks noChangeAspect="1"/>
          </p:cNvPicPr>
          <p:nvPr/>
        </p:nvPicPr>
        <p:blipFill>
          <a:blip r:embed="rId2">
            <a:extLst/>
          </a:blip>
          <a:stretch>
            <a:fillRect/>
          </a:stretch>
        </p:blipFill>
        <p:spPr>
          <a:xfrm>
            <a:off x="-1577631" y="21151"/>
            <a:ext cx="16090276" cy="9753601"/>
          </a:xfrm>
          <a:prstGeom prst="rect">
            <a:avLst/>
          </a:prstGeom>
          <a:ln w="12700">
            <a:miter lim="400000"/>
          </a:ln>
        </p:spPr>
      </p:pic>
      <p:sp>
        <p:nvSpPr>
          <p:cNvPr id="298" name="What steps do we need?"/>
          <p:cNvSpPr txBox="1"/>
          <p:nvPr>
            <p:ph type="title"/>
          </p:nvPr>
        </p:nvSpPr>
        <p:spPr>
          <a:xfrm>
            <a:off x="952500" y="2059589"/>
            <a:ext cx="11099800" cy="2159001"/>
          </a:xfrm>
          <a:prstGeom prst="rect">
            <a:avLst/>
          </a:prstGeom>
        </p:spPr>
        <p:txBody>
          <a:bodyPr/>
          <a:lstStyle>
            <a:lvl1pPr defTabSz="566674">
              <a:defRPr sz="7760"/>
            </a:lvl1pPr>
          </a:lstStyle>
          <a:p>
            <a:pPr/>
            <a:r>
              <a:t>What steps do we need?</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teps"/>
          <p:cNvSpPr txBox="1"/>
          <p:nvPr>
            <p:ph type="title"/>
          </p:nvPr>
        </p:nvSpPr>
        <p:spPr>
          <a:prstGeom prst="rect">
            <a:avLst/>
          </a:prstGeom>
        </p:spPr>
        <p:txBody>
          <a:bodyPr/>
          <a:lstStyle/>
          <a:p>
            <a:pPr/>
            <a:r>
              <a:t>Steps</a:t>
            </a:r>
          </a:p>
        </p:txBody>
      </p:sp>
      <p:sp>
        <p:nvSpPr>
          <p:cNvPr id="301" name="Move ball around the screen…"/>
          <p:cNvSpPr txBox="1"/>
          <p:nvPr>
            <p:ph type="body" idx="1"/>
          </p:nvPr>
        </p:nvSpPr>
        <p:spPr>
          <a:prstGeom prst="rect">
            <a:avLst/>
          </a:prstGeom>
        </p:spPr>
        <p:txBody>
          <a:bodyPr/>
          <a:lstStyle/>
          <a:p>
            <a:pPr/>
            <a:r>
              <a:t>Move ball around the screen</a:t>
            </a:r>
          </a:p>
          <a:p>
            <a:pPr/>
            <a:r>
              <a:t>Bounce on wall</a:t>
            </a:r>
          </a:p>
          <a:p>
            <a:pPr/>
            <a:r>
              <a:t>Move paddle left and right</a:t>
            </a:r>
          </a:p>
          <a:p>
            <a:pPr/>
            <a:r>
              <a:t>Bounce on paddle</a:t>
            </a:r>
          </a:p>
          <a:p>
            <a:pPr/>
            <a:r>
              <a:t>Score</a:t>
            </a:r>
          </a:p>
          <a:p>
            <a:pPr/>
            <a:r>
              <a:t>Background</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Cats are Boring"/>
          <p:cNvSpPr txBox="1"/>
          <p:nvPr>
            <p:ph type="title"/>
          </p:nvPr>
        </p:nvSpPr>
        <p:spPr>
          <a:xfrm>
            <a:off x="952500" y="3797300"/>
            <a:ext cx="11099800" cy="2159000"/>
          </a:xfrm>
          <a:prstGeom prst="rect">
            <a:avLst/>
          </a:prstGeom>
        </p:spPr>
        <p:txBody>
          <a:bodyPr/>
          <a:lstStyle/>
          <a:p>
            <a:pPr/>
            <a:r>
              <a:t>Cats are </a:t>
            </a:r>
            <a:r>
              <a:rPr b="1">
                <a:latin typeface="Helvetica"/>
                <a:ea typeface="Helvetica"/>
                <a:cs typeface="Helvetica"/>
                <a:sym typeface="Helvetica"/>
              </a:rPr>
              <a:t>Boring</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7" name="select-sprite-from-lib.png" descr="select-sprite-from-lib.png"/>
          <p:cNvPicPr>
            <a:picLocks noChangeAspect="1"/>
          </p:cNvPicPr>
          <p:nvPr/>
        </p:nvPicPr>
        <p:blipFill>
          <a:blip r:embed="rId2">
            <a:extLst/>
          </a:blip>
          <a:stretch>
            <a:fillRect/>
          </a:stretch>
        </p:blipFill>
        <p:spPr>
          <a:xfrm>
            <a:off x="1324261" y="1343220"/>
            <a:ext cx="10356278" cy="7067160"/>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9" name="Screen Shot 2017-11-07 at 08.22.40.png" descr="Screen Shot 2017-11-07 at 08.22.40.png"/>
          <p:cNvPicPr>
            <a:picLocks noChangeAspect="1"/>
          </p:cNvPicPr>
          <p:nvPr/>
        </p:nvPicPr>
        <p:blipFill>
          <a:blip r:embed="rId2">
            <a:extLst/>
          </a:blip>
          <a:stretch>
            <a:fillRect/>
          </a:stretch>
        </p:blipFill>
        <p:spPr>
          <a:xfrm>
            <a:off x="619260" y="1432425"/>
            <a:ext cx="5710411" cy="3797563"/>
          </a:xfrm>
          <a:prstGeom prst="rect">
            <a:avLst/>
          </a:prstGeom>
          <a:ln w="12700">
            <a:miter lim="400000"/>
          </a:ln>
        </p:spPr>
      </p:pic>
      <p:pic>
        <p:nvPicPr>
          <p:cNvPr id="310" name="Screen Shot 2017-11-07 at 08.23.15.png" descr="Screen Shot 2017-11-07 at 08.23.15.png"/>
          <p:cNvPicPr>
            <a:picLocks noChangeAspect="1"/>
          </p:cNvPicPr>
          <p:nvPr/>
        </p:nvPicPr>
        <p:blipFill>
          <a:blip r:embed="rId3">
            <a:extLst/>
          </a:blip>
          <a:stretch>
            <a:fillRect/>
          </a:stretch>
        </p:blipFill>
        <p:spPr>
          <a:xfrm>
            <a:off x="349250" y="1066800"/>
            <a:ext cx="12306300" cy="7620000"/>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How do we start?"/>
          <p:cNvSpPr txBox="1"/>
          <p:nvPr>
            <p:ph type="title"/>
          </p:nvPr>
        </p:nvSpPr>
        <p:spPr>
          <a:prstGeom prst="rect">
            <a:avLst/>
          </a:prstGeom>
        </p:spPr>
        <p:txBody>
          <a:bodyPr/>
          <a:lstStyle/>
          <a:p>
            <a:pPr/>
            <a:r>
              <a:t>How do we start?</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4" name="Screen Shot 2017-11-07 at 08.24.23.png" descr="Screen Shot 2017-11-07 at 08.24.23.png"/>
          <p:cNvPicPr>
            <a:picLocks noChangeAspect="1"/>
          </p:cNvPicPr>
          <p:nvPr/>
        </p:nvPicPr>
        <p:blipFill>
          <a:blip r:embed="rId2">
            <a:extLst/>
          </a:blip>
          <a:stretch>
            <a:fillRect/>
          </a:stretch>
        </p:blipFill>
        <p:spPr>
          <a:xfrm>
            <a:off x="1827473" y="183952"/>
            <a:ext cx="9349854" cy="8913285"/>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6" name="Screen Shot 2017-11-07 at 08.25.32.png" descr="Screen Shot 2017-11-07 at 08.25.32.png"/>
          <p:cNvPicPr>
            <a:picLocks noChangeAspect="1"/>
          </p:cNvPicPr>
          <p:nvPr/>
        </p:nvPicPr>
        <p:blipFill>
          <a:blip r:embed="rId2">
            <a:extLst/>
          </a:blip>
          <a:stretch>
            <a:fillRect/>
          </a:stretch>
        </p:blipFill>
        <p:spPr>
          <a:xfrm>
            <a:off x="1475580" y="1198233"/>
            <a:ext cx="10053640" cy="7357134"/>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Extensions"/>
          <p:cNvSpPr txBox="1"/>
          <p:nvPr>
            <p:ph type="title"/>
          </p:nvPr>
        </p:nvSpPr>
        <p:spPr>
          <a:prstGeom prst="rect">
            <a:avLst/>
          </a:prstGeom>
        </p:spPr>
        <p:txBody>
          <a:bodyPr/>
          <a:lstStyle/>
          <a:p>
            <a:pPr/>
            <a:r>
              <a:t>Extensions</a:t>
            </a:r>
          </a:p>
        </p:txBody>
      </p:sp>
      <p:sp>
        <p:nvSpPr>
          <p:cNvPr id="319" name="How do we end the game?…"/>
          <p:cNvSpPr txBox="1"/>
          <p:nvPr/>
        </p:nvSpPr>
        <p:spPr>
          <a:xfrm>
            <a:off x="2971749" y="3588148"/>
            <a:ext cx="7061302" cy="346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pPr>
            <a:r>
              <a:t>How do we end the game?</a:t>
            </a:r>
          </a:p>
          <a:p>
            <a:pPr algn="l">
              <a:defRPr sz="4400"/>
            </a:pPr>
          </a:p>
          <a:p>
            <a:pPr algn="l">
              <a:defRPr sz="4400"/>
            </a:pPr>
            <a:r>
              <a:t>What about a background?</a:t>
            </a:r>
          </a:p>
          <a:p>
            <a:pPr algn="l">
              <a:defRPr sz="4400"/>
            </a:pPr>
          </a:p>
          <a:p>
            <a:pPr algn="l">
              <a:defRPr sz="4400"/>
            </a:pPr>
            <a:r>
              <a:t>Sound?</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Another Bold Claim…"/>
          <p:cNvSpPr txBox="1"/>
          <p:nvPr>
            <p:ph type="title"/>
          </p:nvPr>
        </p:nvSpPr>
        <p:spPr>
          <a:xfrm>
            <a:off x="952500" y="3797300"/>
            <a:ext cx="11099800" cy="2159000"/>
          </a:xfrm>
          <a:prstGeom prst="rect">
            <a:avLst/>
          </a:prstGeom>
        </p:spPr>
        <p:txBody>
          <a:bodyPr/>
          <a:lstStyle/>
          <a:p>
            <a:pPr/>
            <a:r>
              <a:t>Another Bold Claim…</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tourist-cat-code.png" descr="tourist-cat-code.png"/>
          <p:cNvPicPr>
            <a:picLocks noChangeAspect="1"/>
          </p:cNvPicPr>
          <p:nvPr/>
        </p:nvPicPr>
        <p:blipFill>
          <a:blip r:embed="rId2">
            <a:extLst/>
          </a:blip>
          <a:stretch>
            <a:fillRect/>
          </a:stretch>
        </p:blipFill>
        <p:spPr>
          <a:xfrm>
            <a:off x="1112448" y="-7624"/>
            <a:ext cx="10779904" cy="13887429"/>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Kittens and Robots"/>
          <p:cNvSpPr txBox="1"/>
          <p:nvPr>
            <p:ph type="title"/>
          </p:nvPr>
        </p:nvSpPr>
        <p:spPr>
          <a:prstGeom prst="rect">
            <a:avLst/>
          </a:prstGeom>
        </p:spPr>
        <p:txBody>
          <a:bodyPr/>
          <a:lstStyle/>
          <a:p>
            <a:pPr/>
            <a:r>
              <a:t>Kittens and Robots</a:t>
            </a:r>
          </a:p>
        </p:txBody>
      </p:sp>
      <p:sp>
        <p:nvSpPr>
          <p:cNvPr id="326" name="https://scratch.mit.edu/projects/118819/"/>
          <p:cNvSpPr txBox="1"/>
          <p:nvPr/>
        </p:nvSpPr>
        <p:spPr>
          <a:xfrm>
            <a:off x="1368044" y="3186791"/>
            <a:ext cx="10268713"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p>
          <a:p>
            <a:pPr>
              <a:defRPr sz="4500"/>
            </a:pPr>
            <a:r>
              <a:t>https://scratch.mit.edu/projects/118819/</a:t>
            </a:r>
          </a:p>
        </p:txBody>
      </p:sp>
      <p:pic>
        <p:nvPicPr>
          <p:cNvPr id="327" name="small-robot.jpg" descr="small-robot.jpg"/>
          <p:cNvPicPr>
            <a:picLocks noChangeAspect="1"/>
          </p:cNvPicPr>
          <p:nvPr/>
        </p:nvPicPr>
        <p:blipFill>
          <a:blip r:embed="rId3">
            <a:extLst/>
          </a:blip>
          <a:stretch>
            <a:fillRect/>
          </a:stretch>
        </p:blipFill>
        <p:spPr>
          <a:xfrm>
            <a:off x="10184538" y="5243282"/>
            <a:ext cx="3014595" cy="4521891"/>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Body"/>
          <p:cNvSpPr txBox="1"/>
          <p:nvPr>
            <p:ph type="body" idx="1"/>
          </p:nvPr>
        </p:nvSpPr>
        <p:spPr>
          <a:prstGeom prst="rect">
            <a:avLst/>
          </a:prstGeom>
        </p:spPr>
        <p:txBody>
          <a:bodyPr/>
          <a:lstStyle/>
          <a:p>
            <a:pPr/>
          </a:p>
        </p:txBody>
      </p:sp>
      <p:pic>
        <p:nvPicPr>
          <p:cNvPr id="332" name="robot-finds-kitten.png" descr="robot-finds-kitten.png"/>
          <p:cNvPicPr>
            <a:picLocks noChangeAspect="1"/>
          </p:cNvPicPr>
          <p:nvPr/>
        </p:nvPicPr>
        <p:blipFill>
          <a:blip r:embed="rId2">
            <a:extLst/>
          </a:blip>
          <a:stretch>
            <a:fillRect/>
          </a:stretch>
        </p:blipFill>
        <p:spPr>
          <a:xfrm>
            <a:off x="-99251" y="1465717"/>
            <a:ext cx="13203302" cy="6822166"/>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Community"/>
          <p:cNvSpPr txBox="1"/>
          <p:nvPr>
            <p:ph type="title"/>
          </p:nvPr>
        </p:nvSpPr>
        <p:spPr>
          <a:prstGeom prst="rect">
            <a:avLst/>
          </a:prstGeom>
        </p:spPr>
        <p:txBody>
          <a:bodyPr/>
          <a:lstStyle/>
          <a:p>
            <a:pPr/>
            <a:r>
              <a:t>Community</a:t>
            </a:r>
          </a:p>
        </p:txBody>
      </p:sp>
      <p:sp>
        <p:nvSpPr>
          <p:cNvPr id="335" name="Sharing culture…"/>
          <p:cNvSpPr txBox="1"/>
          <p:nvPr>
            <p:ph type="body" idx="1"/>
          </p:nvPr>
        </p:nvSpPr>
        <p:spPr>
          <a:xfrm>
            <a:off x="952500" y="1733550"/>
            <a:ext cx="11099800" cy="6286500"/>
          </a:xfrm>
          <a:prstGeom prst="rect">
            <a:avLst/>
          </a:prstGeom>
        </p:spPr>
        <p:txBody>
          <a:bodyPr/>
          <a:lstStyle/>
          <a:p>
            <a:pPr/>
            <a:r>
              <a:t>Sharing culture</a:t>
            </a:r>
          </a:p>
          <a:p>
            <a:pPr/>
            <a:r>
              <a:t>Support &amp; Help</a:t>
            </a:r>
          </a:p>
          <a:p>
            <a:pPr/>
            <a:r>
              <a:t>Application modes</a:t>
            </a:r>
          </a:p>
          <a:p>
            <a:pPr/>
            <a:r>
              <a:t>See how an application works</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Body"/>
          <p:cNvSpPr txBox="1"/>
          <p:nvPr>
            <p:ph type="body" idx="1"/>
          </p:nvPr>
        </p:nvSpPr>
        <p:spPr>
          <a:prstGeom prst="rect">
            <a:avLst/>
          </a:prstGeom>
        </p:spPr>
        <p:txBody>
          <a:bodyPr/>
          <a:lstStyle/>
          <a:p>
            <a:pPr/>
          </a:p>
        </p:txBody>
      </p:sp>
      <p:pic>
        <p:nvPicPr>
          <p:cNvPr id="340" name="robot-finds-kitten.png" descr="robot-finds-kitten.png"/>
          <p:cNvPicPr>
            <a:picLocks noChangeAspect="1"/>
          </p:cNvPicPr>
          <p:nvPr/>
        </p:nvPicPr>
        <p:blipFill>
          <a:blip r:embed="rId2">
            <a:extLst/>
          </a:blip>
          <a:stretch>
            <a:fillRect/>
          </a:stretch>
        </p:blipFill>
        <p:spPr>
          <a:xfrm>
            <a:off x="-99251" y="1465717"/>
            <a:ext cx="13203302" cy="6822166"/>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2" name="robot-finds-kitten-code.png" descr="robot-finds-kitten-code.png"/>
          <p:cNvPicPr>
            <a:picLocks noChangeAspect="1"/>
          </p:cNvPicPr>
          <p:nvPr/>
        </p:nvPicPr>
        <p:blipFill>
          <a:blip r:embed="rId2">
            <a:extLst/>
          </a:blip>
          <a:stretch>
            <a:fillRect/>
          </a:stretch>
        </p:blipFill>
        <p:spPr>
          <a:xfrm>
            <a:off x="0" y="1694324"/>
            <a:ext cx="13004800" cy="6364952"/>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What have we learned?"/>
          <p:cNvSpPr txBox="1"/>
          <p:nvPr>
            <p:ph type="title"/>
          </p:nvPr>
        </p:nvSpPr>
        <p:spPr>
          <a:prstGeom prst="rect">
            <a:avLst/>
          </a:prstGeom>
        </p:spPr>
        <p:txBody>
          <a:bodyPr/>
          <a:lstStyle/>
          <a:p>
            <a:pPr/>
            <a:r>
              <a:t>What have we learned?</a:t>
            </a:r>
          </a:p>
        </p:txBody>
      </p:sp>
      <p:sp>
        <p:nvSpPr>
          <p:cNvPr id="345" name="• Decomposing a problem into smaller parts.…"/>
          <p:cNvSpPr txBox="1"/>
          <p:nvPr/>
        </p:nvSpPr>
        <p:spPr>
          <a:xfrm>
            <a:off x="655786" y="2901950"/>
            <a:ext cx="11693228" cy="518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lgn="l" defTabSz="457200">
              <a:tabLst>
                <a:tab pos="139700" algn="l"/>
                <a:tab pos="457200" algn="l"/>
              </a:tabLst>
              <a:defRPr sz="4200">
                <a:latin typeface="Helvetica"/>
                <a:ea typeface="Helvetica"/>
                <a:cs typeface="Helvetica"/>
                <a:sym typeface="Helvetica"/>
              </a:defRPr>
            </a:pPr>
            <a:r>
              <a:t>	•	Decomposing a problem into smaller parts.</a:t>
            </a:r>
          </a:p>
          <a:p>
            <a:pPr marL="457200" indent="-457200" algn="l" defTabSz="457200">
              <a:tabLst>
                <a:tab pos="139700" algn="l"/>
                <a:tab pos="457200" algn="l"/>
              </a:tabLst>
              <a:defRPr sz="4200">
                <a:latin typeface="Helvetica"/>
                <a:ea typeface="Helvetica"/>
                <a:cs typeface="Helvetica"/>
                <a:sym typeface="Helvetica"/>
              </a:defRPr>
            </a:pPr>
            <a:r>
              <a:t>	•	Putting things in the right order - sequence</a:t>
            </a:r>
          </a:p>
          <a:p>
            <a:pPr marL="457200" indent="-457200" algn="l" defTabSz="457200">
              <a:tabLst>
                <a:tab pos="139700" algn="l"/>
                <a:tab pos="457200" algn="l"/>
              </a:tabLst>
              <a:defRPr sz="4200">
                <a:latin typeface="Helvetica"/>
                <a:ea typeface="Helvetica"/>
                <a:cs typeface="Helvetica"/>
                <a:sym typeface="Helvetica"/>
              </a:defRPr>
            </a:pPr>
            <a:r>
              <a:t>	•	Predicting Behaviour</a:t>
            </a:r>
          </a:p>
          <a:p>
            <a:pPr marL="457200" indent="-457200" algn="l" defTabSz="457200">
              <a:tabLst>
                <a:tab pos="139700" algn="l"/>
                <a:tab pos="457200" algn="l"/>
              </a:tabLst>
              <a:defRPr sz="4200">
                <a:latin typeface="Helvetica"/>
                <a:ea typeface="Helvetica"/>
                <a:cs typeface="Helvetica"/>
                <a:sym typeface="Helvetica"/>
              </a:defRPr>
            </a:pPr>
            <a:r>
              <a:t>	•	Selection - is it on an edge, is the game over?</a:t>
            </a:r>
          </a:p>
          <a:p>
            <a:pPr marL="457200" indent="-457200" algn="l" defTabSz="457200">
              <a:tabLst>
                <a:tab pos="139700" algn="l"/>
                <a:tab pos="457200" algn="l"/>
              </a:tabLst>
              <a:defRPr sz="4200">
                <a:latin typeface="Helvetica"/>
                <a:ea typeface="Helvetica"/>
                <a:cs typeface="Helvetica"/>
                <a:sym typeface="Helvetica"/>
              </a:defRPr>
            </a:pPr>
            <a:r>
              <a:t>	•	Repetition - forever blocks</a:t>
            </a:r>
          </a:p>
          <a:p>
            <a:pPr marL="457200" indent="-457200" algn="l" defTabSz="457200">
              <a:tabLst>
                <a:tab pos="139700" algn="l"/>
                <a:tab pos="457200" algn="l"/>
              </a:tabLst>
              <a:defRPr sz="4200">
                <a:latin typeface="Helvetica"/>
                <a:ea typeface="Helvetica"/>
                <a:cs typeface="Helvetica"/>
                <a:sym typeface="Helvetica"/>
              </a:defRPr>
            </a:pPr>
            <a:r>
              <a:t>	•	Variables - score, location, speed, colour</a:t>
            </a:r>
          </a:p>
          <a:p>
            <a:pPr marL="457200" indent="-457200" algn="l" defTabSz="457200">
              <a:tabLst>
                <a:tab pos="139700" algn="l"/>
                <a:tab pos="457200" algn="l"/>
              </a:tabLst>
              <a:defRPr sz="4200">
                <a:latin typeface="Helvetica"/>
                <a:ea typeface="Helvetica"/>
                <a:cs typeface="Helvetica"/>
                <a:sym typeface="Helvetica"/>
              </a:defRPr>
            </a:pPr>
            <a:r>
              <a:t>	•	Events - program start, end, mouse click, mouse move.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Questions?"/>
          <p:cNvSpPr txBox="1"/>
          <p:nvPr>
            <p:ph type="title"/>
          </p:nvPr>
        </p:nvSpPr>
        <p:spPr>
          <a:xfrm>
            <a:off x="903337" y="2652117"/>
            <a:ext cx="11198126" cy="4449366"/>
          </a:xfrm>
          <a:prstGeom prst="rect">
            <a:avLst/>
          </a:prstGeom>
        </p:spPr>
        <p:txBody>
          <a:bodyPr/>
          <a:lstStyle>
            <a:lvl1pPr>
              <a:defRPr sz="12000">
                <a:solidFill>
                  <a:srgbClr val="FF0063"/>
                </a:solidFill>
                <a:latin typeface="Yanone Kaffeesatz"/>
                <a:ea typeface="Yanone Kaffeesatz"/>
                <a:cs typeface="Yanone Kaffeesatz"/>
                <a:sym typeface="Yanone Kaffeesatz"/>
              </a:defRPr>
            </a:lvl1pPr>
          </a:lstStyle>
          <a:p>
            <a:pPr/>
            <a:r>
              <a:t>Questions?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Resources"/>
          <p:cNvSpPr txBox="1"/>
          <p:nvPr>
            <p:ph type="title"/>
          </p:nvPr>
        </p:nvSpPr>
        <p:spPr>
          <a:prstGeom prst="rect">
            <a:avLst/>
          </a:prstGeom>
        </p:spPr>
        <p:txBody>
          <a:bodyPr/>
          <a:lstStyle/>
          <a:p>
            <a:pPr/>
            <a:r>
              <a:t>Resources</a:t>
            </a:r>
          </a:p>
        </p:txBody>
      </p:sp>
      <p:sp>
        <p:nvSpPr>
          <p:cNvPr id="350" name="Creative Computing Handbook…"/>
          <p:cNvSpPr txBox="1"/>
          <p:nvPr/>
        </p:nvSpPr>
        <p:spPr>
          <a:xfrm>
            <a:off x="952500" y="2698749"/>
            <a:ext cx="11099801" cy="435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5600">
                <a:latin typeface="Helvetica"/>
                <a:ea typeface="Helvetica"/>
                <a:cs typeface="Helvetica"/>
                <a:sym typeface="Helvetica"/>
              </a:defRPr>
            </a:pPr>
            <a:r>
              <a:t>Creative Computing Handbook</a:t>
            </a:r>
          </a:p>
          <a:p>
            <a:pPr algn="l" defTabSz="457200">
              <a:defRPr sz="5600">
                <a:latin typeface="Helvetica"/>
                <a:ea typeface="Helvetica"/>
                <a:cs typeface="Helvetica"/>
                <a:sym typeface="Helvetica"/>
              </a:defRPr>
            </a:pPr>
          </a:p>
          <a:p>
            <a:pPr algn="l" defTabSz="457200">
              <a:defRPr sz="5600">
                <a:latin typeface="Helvetica"/>
                <a:ea typeface="Helvetica"/>
                <a:cs typeface="Helvetica"/>
                <a:sym typeface="Helvetica"/>
              </a:defRPr>
            </a:pPr>
            <a:r>
              <a:rPr u="sng">
                <a:hlinkClick r:id="rId3" invalidUrl="" action="" tgtFrame="" tooltip="" history="1" highlightClick="0" endSnd="0"/>
              </a:rPr>
              <a:t>http://scratched.gse.harvard.edu/guide/download.html</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6" name="tourist-cat-departure2.png" descr="tourist-cat-departure2.png"/>
          <p:cNvPicPr>
            <a:picLocks noChangeAspect="1"/>
          </p:cNvPicPr>
          <p:nvPr/>
        </p:nvPicPr>
        <p:blipFill>
          <a:blip r:embed="rId2">
            <a:extLst/>
          </a:blip>
          <a:stretch>
            <a:fillRect/>
          </a:stretch>
        </p:blipFill>
        <p:spPr>
          <a:xfrm>
            <a:off x="1009212" y="1137744"/>
            <a:ext cx="11175555" cy="788862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8" name="tourist-cat-code.png" descr="tourist-cat-code.png"/>
          <p:cNvPicPr>
            <a:picLocks noChangeAspect="1"/>
          </p:cNvPicPr>
          <p:nvPr/>
        </p:nvPicPr>
        <p:blipFill>
          <a:blip r:embed="rId2">
            <a:extLst/>
          </a:blip>
          <a:stretch>
            <a:fillRect/>
          </a:stretch>
        </p:blipFill>
        <p:spPr>
          <a:xfrm>
            <a:off x="1112448" y="-7624"/>
            <a:ext cx="10779904" cy="13887429"/>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